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57" r:id="rId6"/>
    <p:sldId id="272" r:id="rId7"/>
    <p:sldId id="276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DD8A9-DD63-4C15-BDFD-3FDB5B1C1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E3A6F-35F5-465A-BF4C-882BE9324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6B1C0-5E57-44B2-9EAE-DCAB37B6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9A7C3-2C3F-426B-9B11-690EE6362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43CBA-462E-4A49-9ACE-F6A5747C8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316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7CF1A-6B61-4E9F-AF2F-0DCDF33A2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FD53E-B38E-494E-A598-AADBD2018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E2FE1-37E1-44C2-B1F8-0BE86C3D9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44003-C0A5-4689-BD05-457DEB811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7E822-B435-4762-9BB8-CAB66BF0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834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83209A-C71A-46D3-B56A-431E027F7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313615-F4C7-4F2C-B36A-92BD5D30F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97B63-F1BD-4EE7-8626-9016EE51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22600-792A-4C3A-B0B8-B19ABA15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F91EE0-3605-4C12-812B-C9C631E3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7499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13C7C-C3DF-4792-BA62-FF121BACB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B0AAC-FDD4-4266-BA08-C61327BEC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A8874-21C7-4266-9769-2CC0F7B2C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09780-E8D8-4A79-981E-30B7ED59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BCB63-1ED2-4343-8808-C43B5B54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2581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44BFF-0A29-4D2B-B84E-F6608B332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2F58B-B7FA-47CF-9891-598747E12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B20C6-D03C-47E7-BDF4-2ECE4ED95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2AABF-A1D2-4127-8F11-0B5106FCA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C60D-B7CC-4B74-AB1F-12E989BD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25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6E7CC-1A2D-4B26-B915-85E495868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4D42C-2C6D-40DC-818F-5958DCCFF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9C2DD-B2B0-408F-8C56-0296076210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081CC-693B-4212-A940-20B0D0660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31A3F-29F6-4C50-AB04-A270EAD0C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FB9C91-755E-4262-8629-7F643DB74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5434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4CE88-0D02-4EA0-BF28-3D2753DB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FD81-115C-4104-98DD-711CD37D3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C2A22-3AB1-47EC-BCB7-5B88D91BB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0250E4-9A6E-41A3-AE9C-C7607A592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485D67-0AC7-4534-B7DE-C6258A278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0FACB-6869-47CB-BDDC-1D2FE38D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A3EA82-A2DD-4195-BAB6-21438242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52DB53-3553-4BA0-826D-53FFFDA5D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114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EBB50-B956-4A66-B973-75FD5D2BC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A629BD-33DD-4DF8-A2F3-187C50D3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21D48-003C-4B55-8878-E28F5C507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133F2A-9269-4FDF-B0DB-A1E20846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53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BF1C73-67FD-432A-B0B2-0195A099E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23347-59C7-4D3C-B56A-E22B83469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DBE17-12FB-4812-B21E-74C4540E0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7858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52DCB-2B3E-4B79-BA29-20AEFF289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DB771-ADE0-4DB7-A878-AA22FBD18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08BFB-96AD-4A89-B4DF-CE8213325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DDEE48-9640-40FF-8EE5-7BD24B61F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BE7EB-FDA6-4EC0-82AF-0F5452BF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A9558-88CE-438B-ADE5-3AD167EE1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069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D37B5-513D-4976-BFF4-5DD8DE015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4BE6EC-715B-43AD-8583-3C8E2E3CE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0B49F-B293-468A-ACBD-5E026FD35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9C51F-2F90-48DD-B0B2-16A8081A8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06DC8C-7E07-4C5C-B719-B20698284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124A0-D259-4D42-9E3C-5C9152F7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221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0582EC-EE3F-4A5E-BDAC-CA462BC37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AE988-463F-45C5-BE56-EDEEEBB48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B5172-34DB-4CCB-B8E2-BC695496FA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F48EA-738E-477C-BC2D-190089954952}" type="datetimeFigureOut">
              <a:rPr lang="en-IN" smtClean="0"/>
              <a:t>01-01-2026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4836A-BAA6-4150-8012-681D5A428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35711-AEAA-4C81-B7D8-A851AEF7B5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91338-9846-4185-A6AF-9D2A11946D2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2116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A4586-1C82-40E6-AFD5-31E8393C49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6401" y="824652"/>
            <a:ext cx="9405938" cy="1466850"/>
          </a:xfrm>
        </p:spPr>
        <p:txBody>
          <a:bodyPr>
            <a:normAutofit/>
          </a:bodyPr>
          <a:lstStyle/>
          <a:p>
            <a:r>
              <a:rPr lang="en-US" sz="3600" dirty="0"/>
              <a:t>TECHNICAL ADVISORY GROUP(TAG) MEETING</a:t>
            </a:r>
            <a:endParaRPr lang="en-IN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FFAF81-B88F-4991-A561-9C94EBC55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3031" y="1915230"/>
            <a:ext cx="9405938" cy="238601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Grand Challenges India</a:t>
            </a:r>
          </a:p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call on</a:t>
            </a:r>
            <a:endParaRPr lang="en-US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Development of Transformative Sanitation Technology for Indian Household and Community Settings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7CE7464-6A91-4E3F-945A-05CACEEA1074}"/>
              </a:ext>
            </a:extLst>
          </p:cNvPr>
          <p:cNvGrpSpPr/>
          <p:nvPr/>
        </p:nvGrpSpPr>
        <p:grpSpPr>
          <a:xfrm>
            <a:off x="3581142" y="160342"/>
            <a:ext cx="4577021" cy="968371"/>
            <a:chOff x="4217143" y="117479"/>
            <a:chExt cx="5029716" cy="1148382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FF711BC-D464-4C57-9C1F-187C6EE1E1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7143" y="185833"/>
              <a:ext cx="1062567" cy="1076326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817838B3-23C8-4DAA-9A0B-4624CAEB7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3596" y="217255"/>
              <a:ext cx="1402973" cy="976549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A282CBD-ABCC-467F-AE50-C02364350CC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15312" y="217255"/>
              <a:ext cx="1031547" cy="1044904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44D8906D-885B-49B1-ADC0-F87A1076B9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6527" y="117479"/>
              <a:ext cx="1062567" cy="1148382"/>
            </a:xfrm>
            <a:prstGeom prst="rect">
              <a:avLst/>
            </a:prstGeom>
          </p:spPr>
        </p:pic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82692C42-C20D-4E56-B3B5-1B48647E3C40}"/>
              </a:ext>
            </a:extLst>
          </p:cNvPr>
          <p:cNvSpPr/>
          <p:nvPr/>
        </p:nvSpPr>
        <p:spPr>
          <a:xfrm>
            <a:off x="3951765" y="4733729"/>
            <a:ext cx="5102141" cy="829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Title of Proposal:</a:t>
            </a:r>
            <a:endParaRPr lang="en-US" sz="20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Proposal Reference Number:</a:t>
            </a:r>
          </a:p>
        </p:txBody>
      </p:sp>
    </p:spTree>
    <p:extLst>
      <p:ext uri="{BB962C8B-B14F-4D97-AF65-F5344CB8AC3E}">
        <p14:creationId xmlns:p14="http://schemas.microsoft.com/office/powerpoint/2010/main" val="3068604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427037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Financial Details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042509"/>
              </p:ext>
            </p:extLst>
          </p:nvPr>
        </p:nvGraphicFramePr>
        <p:xfrm>
          <a:off x="523875" y="1328737"/>
          <a:ext cx="7810500" cy="5372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3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7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8374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b="1" dirty="0">
                          <a:latin typeface="+mn-lt"/>
                        </a:rPr>
                        <a:t>Total</a:t>
                      </a:r>
                      <a:r>
                        <a:rPr lang="en-IN" b="1" baseline="0" dirty="0">
                          <a:latin typeface="+mn-lt"/>
                        </a:rPr>
                        <a:t> Budget in INR - </a:t>
                      </a:r>
                      <a:endParaRPr lang="en-IN" b="1" dirty="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592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n-lt"/>
                        </a:rPr>
                        <a:t>Budget Particulars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n-lt"/>
                        </a:rPr>
                        <a:t>Budget in INR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645"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  <a:latin typeface="+mn-lt"/>
                        </a:rPr>
                        <a:t>Capital Cost in terms of Equipment and Accessories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  <a:latin typeface="+mn-lt"/>
                        </a:rPr>
                        <a:t>Manpower Cost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963"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  <a:latin typeface="+mn-lt"/>
                        </a:rPr>
                        <a:t>Consumables Cost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294"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800" b="1" dirty="0">
                          <a:effectLst/>
                          <a:latin typeface="+mn-lt"/>
                        </a:rPr>
                        <a:t>Travel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628"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Outsourcing</a:t>
                      </a: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955">
                <a:tc>
                  <a:txBody>
                    <a:bodyPr/>
                    <a:lstStyle/>
                    <a:p>
                      <a:pPr marL="8572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dirty="0">
                          <a:effectLst/>
                          <a:latin typeface="+mn-lt"/>
                        </a:rPr>
                        <a:t>Contingency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99907">
                <a:tc>
                  <a:txBody>
                    <a:bodyPr/>
                    <a:lstStyle/>
                    <a:p>
                      <a:pPr marL="85725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dirty="0">
                          <a:effectLst/>
                          <a:latin typeface="+mn-lt"/>
                        </a:rPr>
                        <a:t>Operational cost of the services Provided by Affiliated Organization/ Host Institute/ Incubation </a:t>
                      </a:r>
                      <a:r>
                        <a:rPr lang="en-IN" sz="1800" b="1" dirty="0" err="1">
                          <a:effectLst/>
                          <a:latin typeface="+mn-lt"/>
                        </a:rPr>
                        <a:t>center</a:t>
                      </a:r>
                      <a:r>
                        <a:rPr lang="en-IN" sz="1800" b="1" dirty="0">
                          <a:effectLst/>
                          <a:latin typeface="+mn-lt"/>
                        </a:rPr>
                        <a:t>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4114">
                <a:tc>
                  <a:txBody>
                    <a:bodyPr/>
                    <a:lstStyle/>
                    <a:p>
                      <a:pPr marL="85725" indent="0"/>
                      <a:r>
                        <a:rPr lang="en-IN" b="1" dirty="0">
                          <a:latin typeface="+mn-lt"/>
                        </a:rPr>
                        <a:t>Total</a:t>
                      </a:r>
                      <a:r>
                        <a:rPr lang="en-IN" b="1" baseline="0" dirty="0">
                          <a:latin typeface="+mn-lt"/>
                        </a:rPr>
                        <a:t> Budget</a:t>
                      </a:r>
                      <a:endParaRPr lang="en-IN" b="1" dirty="0">
                        <a:latin typeface="+mn-lt"/>
                      </a:endParaRPr>
                    </a:p>
                  </a:txBody>
                  <a:tcPr marL="4798" marR="4798" marT="4798" marB="4798" anchor="ctr"/>
                </a:tc>
                <a:tc>
                  <a:txBody>
                    <a:bodyPr/>
                    <a:lstStyle/>
                    <a:p>
                      <a:endParaRPr lang="en-IN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4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02E813E-68A5-407F-A7E2-52E914237E40}"/>
              </a:ext>
            </a:extLst>
          </p:cNvPr>
          <p:cNvSpPr/>
          <p:nvPr/>
        </p:nvSpPr>
        <p:spPr>
          <a:xfrm>
            <a:off x="419100" y="666365"/>
            <a:ext cx="10796587" cy="4748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a typeface="Cambria" panose="02040503050406030204" pitchFamily="18" charset="0"/>
                <a:cs typeface="Times New Roman" panose="02020603050405020304" pitchFamily="18" charset="0"/>
              </a:rPr>
              <a:t>Basic details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600" dirty="0"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Name of Organization/Company/Collaborator details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PI: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TRACK applied for: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Duration 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Funding Requested: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Final outcome at the end of the grant period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n-IN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62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DAB0AF-066D-45FE-900B-8F8DAB87D29A}"/>
              </a:ext>
            </a:extLst>
          </p:cNvPr>
          <p:cNvSpPr/>
          <p:nvPr/>
        </p:nvSpPr>
        <p:spPr>
          <a:xfrm>
            <a:off x="304799" y="328376"/>
            <a:ext cx="11568114" cy="5565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a typeface="Cambria" panose="02040503050406030204" pitchFamily="18" charset="0"/>
              </a:rPr>
              <a:t>Description of the proposed idea/innovation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Executive </a:t>
            </a:r>
            <a:r>
              <a:rPr lang="en-IN" sz="2000" b="1" dirty="0">
                <a:latin typeface="Cambria" panose="02040503050406030204" pitchFamily="18" charset="0"/>
                <a:ea typeface="Cambria" panose="02040503050406030204" pitchFamily="18" charset="0"/>
              </a:rPr>
              <a:t>summary of the proposed idea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, indicating the goals, objective and strategic importance.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Describe 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nature of Innovation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if relevant.</a:t>
            </a:r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Whether the innovation is an Integrated solution or a component: 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(Solid-liquid separation,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Complete sludge Treatment or Sludge Volume Reduction,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Resource Recovery etc.).</a:t>
            </a:r>
          </a:p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   (Given the time constraints, please ensure that the introduction is crisp and short)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n-IN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4378EE8-12DF-4C4D-A6C4-38FA5554F05E}"/>
              </a:ext>
            </a:extLst>
          </p:cNvPr>
          <p:cNvSpPr/>
          <p:nvPr/>
        </p:nvSpPr>
        <p:spPr>
          <a:xfrm>
            <a:off x="619123" y="694889"/>
            <a:ext cx="10668001" cy="3310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600" dirty="0">
                <a:ea typeface="Cambria" panose="02040503050406030204" pitchFamily="18" charset="0"/>
              </a:rPr>
              <a:t>Work done so far /current </a:t>
            </a:r>
            <a:r>
              <a:rPr lang="en-US" sz="3600" dirty="0">
                <a:ea typeface="Cambria" panose="02040503050406030204" pitchFamily="18" charset="0"/>
                <a:cs typeface="Times New Roman" panose="02020603050405020304" pitchFamily="18" charset="0"/>
              </a:rPr>
              <a:t>stage of development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Clarify the stage of proposed idea (</a:t>
            </a:r>
            <a:r>
              <a:rPr lang="en-IN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PoC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or validation along with TRL level)</a:t>
            </a: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IN" sz="20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lvl="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(Preliminary work done/leads available/Validation data if relevant)</a:t>
            </a:r>
          </a:p>
          <a:p>
            <a:pPr marL="457200" lvl="0" indent="-457200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endParaRPr lang="en-US" sz="20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>
              <a:spcBef>
                <a:spcPct val="20000"/>
              </a:spcBef>
              <a:defRPr/>
            </a:pPr>
            <a:endParaRPr lang="en-US" sz="20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277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591BF41-97C5-41A7-85F1-2CC1C5430A8B}"/>
              </a:ext>
            </a:extLst>
          </p:cNvPr>
          <p:cNvSpPr/>
          <p:nvPr/>
        </p:nvSpPr>
        <p:spPr>
          <a:xfrm>
            <a:off x="676387" y="698049"/>
            <a:ext cx="2104935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a typeface="Cambria" panose="02040503050406030204" pitchFamily="18" charset="0"/>
                <a:cs typeface="Times New Roman" panose="02020603050405020304" pitchFamily="18" charset="0"/>
              </a:rPr>
              <a:t>Work plan</a:t>
            </a:r>
            <a:endParaRPr lang="en-IN" sz="36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2E8187-1B63-45CE-AD5B-533DFBBC55F8}"/>
              </a:ext>
            </a:extLst>
          </p:cNvPr>
          <p:cNvSpPr txBox="1">
            <a:spLocks/>
          </p:cNvSpPr>
          <p:nvPr/>
        </p:nvSpPr>
        <p:spPr>
          <a:xfrm>
            <a:off x="457200" y="1600201"/>
            <a:ext cx="11315700" cy="382905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IN" sz="3200" dirty="0">
                <a:latin typeface="Cambria" panose="02040503050406030204" pitchFamily="18" charset="0"/>
                <a:ea typeface="Cambria" panose="02040503050406030204" pitchFamily="18" charset="0"/>
              </a:rPr>
              <a:t>Work Plan /methodology to achieve the defined objectives along with Timelines against Process Indicators for Measuring success.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Current MRL/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Plan to graduate to higher levels/path to commercialization, deployment if relevant. </a:t>
            </a:r>
            <a:endParaRPr lang="en-IN" sz="32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IN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11301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" y="274638"/>
            <a:ext cx="11249025" cy="996950"/>
          </a:xfrm>
        </p:spPr>
        <p:txBody>
          <a:bodyPr>
            <a:normAutofit fontScale="90000"/>
          </a:bodyPr>
          <a:lstStyle/>
          <a:p>
            <a:pPr lvl="0"/>
            <a:br>
              <a:rPr lang="en-IN" dirty="0"/>
            </a:br>
            <a:r>
              <a:rPr lang="en-IN" sz="4000" dirty="0">
                <a:latin typeface="Calibri" panose="020F0502020204030204" pitchFamily="34" charset="0"/>
                <a:cs typeface="Calibri" panose="020F0502020204030204" pitchFamily="34" charset="0"/>
              </a:rPr>
              <a:t>Key success factors of the project/Outcome </a:t>
            </a:r>
            <a:br>
              <a:rPr lang="en-IN" dirty="0">
                <a:latin typeface="Garamond" panose="02020404030301010803" pitchFamily="18" charset="0"/>
              </a:rPr>
            </a:br>
            <a:endParaRPr lang="en-IN" dirty="0"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162" y="1500187"/>
            <a:ext cx="10991850" cy="4329113"/>
          </a:xfrm>
        </p:spPr>
        <p:txBody>
          <a:bodyPr>
            <a:normAutofit/>
          </a:bodyPr>
          <a:lstStyle/>
          <a:p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What are the measures of success for you in this proposal?</a:t>
            </a:r>
          </a:p>
          <a:p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What do you hope to achieve and why is this important?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Market opportunity/ translational value and impact etc.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IP status of proposed innovation</a:t>
            </a:r>
          </a:p>
          <a:p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Regulatory status</a:t>
            </a:r>
          </a:p>
          <a:p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Have you received or are you currently receiving funding for the proposed innovation from BIRAC or any other funding agency?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138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B6127A-6DBF-4F4E-8B00-D1F8997CF8FF}"/>
              </a:ext>
            </a:extLst>
          </p:cNvPr>
          <p:cNvSpPr/>
          <p:nvPr/>
        </p:nvSpPr>
        <p:spPr>
          <a:xfrm>
            <a:off x="591826" y="469449"/>
            <a:ext cx="7134582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dirty="0">
                <a:ea typeface="Cambria" panose="02040503050406030204" pitchFamily="18" charset="0"/>
                <a:cs typeface="Times New Roman" panose="02020603050405020304" pitchFamily="18" charset="0"/>
              </a:rPr>
              <a:t>Potential implementation risks, if any</a:t>
            </a:r>
            <a:endParaRPr lang="en-IN" sz="36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4849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latin typeface="+mn-lt"/>
              </a:rPr>
              <a:t>Team capacity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Describe Strengths available in terms of expertise, leads and proven track record</a:t>
            </a:r>
          </a:p>
          <a:p>
            <a:pPr>
              <a:lnSpc>
                <a:spcPct val="150000"/>
              </a:lnSpc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Available resources in terms of infrastructure and human resource (PI, team members, collaborator or multidisciplinary research capability)</a:t>
            </a:r>
          </a:p>
          <a:p>
            <a:pPr marL="0" indent="0">
              <a:buNone/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642938" indent="0">
              <a:buNone/>
            </a:pPr>
            <a:endParaRPr lang="en-US" sz="2000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1844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0C07-6BB8-40E8-ADB1-7CA7F62C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latin typeface="+mn-lt"/>
              </a:rPr>
              <a:t>BIRAC format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22F2D5F-845A-40D8-83B8-A64979A2F1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437516"/>
              </p:ext>
            </p:extLst>
          </p:nvPr>
        </p:nvGraphicFramePr>
        <p:xfrm>
          <a:off x="719138" y="1690688"/>
          <a:ext cx="10634662" cy="31956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83160">
                  <a:extLst>
                    <a:ext uri="{9D8B030D-6E8A-4147-A177-3AD203B41FA5}">
                      <a16:colId xmlns:a16="http://schemas.microsoft.com/office/drawing/2014/main" val="505270109"/>
                    </a:ext>
                  </a:extLst>
                </a:gridCol>
                <a:gridCol w="2363258">
                  <a:extLst>
                    <a:ext uri="{9D8B030D-6E8A-4147-A177-3AD203B41FA5}">
                      <a16:colId xmlns:a16="http://schemas.microsoft.com/office/drawing/2014/main" val="2017263050"/>
                    </a:ext>
                  </a:extLst>
                </a:gridCol>
                <a:gridCol w="2264789">
                  <a:extLst>
                    <a:ext uri="{9D8B030D-6E8A-4147-A177-3AD203B41FA5}">
                      <a16:colId xmlns:a16="http://schemas.microsoft.com/office/drawing/2014/main" val="3766194755"/>
                    </a:ext>
                  </a:extLst>
                </a:gridCol>
                <a:gridCol w="2796522">
                  <a:extLst>
                    <a:ext uri="{9D8B030D-6E8A-4147-A177-3AD203B41FA5}">
                      <a16:colId xmlns:a16="http://schemas.microsoft.com/office/drawing/2014/main" val="1425099176"/>
                    </a:ext>
                  </a:extLst>
                </a:gridCol>
                <a:gridCol w="2126933">
                  <a:extLst>
                    <a:ext uri="{9D8B030D-6E8A-4147-A177-3AD203B41FA5}">
                      <a16:colId xmlns:a16="http://schemas.microsoft.com/office/drawing/2014/main" val="4058668956"/>
                    </a:ext>
                  </a:extLst>
                </a:gridCol>
              </a:tblGrid>
              <a:tr h="1586800">
                <a:tc>
                  <a:txBody>
                    <a:bodyPr/>
                    <a:lstStyle/>
                    <a:p>
                      <a:r>
                        <a:rPr lang="en-IN" dirty="0"/>
                        <a:t>S.no.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Milestone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Activities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Month of end of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Deliverables(against each activity) and output (against milestone)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1795648"/>
                  </a:ext>
                </a:extLst>
              </a:tr>
              <a:tr h="40221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52"/>
                  </a:ext>
                </a:extLst>
              </a:tr>
              <a:tr h="40221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568881"/>
                  </a:ext>
                </a:extLst>
              </a:tr>
              <a:tr h="40221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533622"/>
                  </a:ext>
                </a:extLst>
              </a:tr>
              <a:tr h="40221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93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237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395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Garamond</vt:lpstr>
      <vt:lpstr>Times New Roman</vt:lpstr>
      <vt:lpstr>Wingdings</vt:lpstr>
      <vt:lpstr>Office Theme</vt:lpstr>
      <vt:lpstr>TECHNICAL ADVISORY GROUP(TAG) MEETING</vt:lpstr>
      <vt:lpstr>PowerPoint Presentation</vt:lpstr>
      <vt:lpstr>PowerPoint Presentation</vt:lpstr>
      <vt:lpstr>PowerPoint Presentation</vt:lpstr>
      <vt:lpstr>PowerPoint Presentation</vt:lpstr>
      <vt:lpstr> Key success factors of the project/Outcome  </vt:lpstr>
      <vt:lpstr>PowerPoint Presentation</vt:lpstr>
      <vt:lpstr>Team capacity </vt:lpstr>
      <vt:lpstr>BIRAC format </vt:lpstr>
      <vt:lpstr>Financial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Birac</dc:creator>
  <cp:lastModifiedBy>Birac</cp:lastModifiedBy>
  <cp:revision>26</cp:revision>
  <dcterms:created xsi:type="dcterms:W3CDTF">2025-12-29T10:44:30Z</dcterms:created>
  <dcterms:modified xsi:type="dcterms:W3CDTF">2026-01-01T09:06:46Z</dcterms:modified>
</cp:coreProperties>
</file>